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3" r:id="rId3"/>
    <p:sldId id="264" r:id="rId4"/>
    <p:sldId id="265" r:id="rId5"/>
    <p:sldId id="268" r:id="rId6"/>
    <p:sldId id="267" r:id="rId7"/>
    <p:sldId id="269" r:id="rId8"/>
    <p:sldId id="278" r:id="rId9"/>
    <p:sldId id="270" r:id="rId10"/>
    <p:sldId id="271" r:id="rId11"/>
    <p:sldId id="272" r:id="rId12"/>
    <p:sldId id="273" r:id="rId13"/>
    <p:sldId id="274" r:id="rId14"/>
    <p:sldId id="276" r:id="rId15"/>
    <p:sldId id="279" r:id="rId16"/>
    <p:sldId id="277" r:id="rId17"/>
    <p:sldId id="275" r:id="rId18"/>
    <p:sldId id="266" r:id="rId19"/>
    <p:sldId id="26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7" roundtripDataSignature="AMtx7mhCTY32M1Gb9f4Xy4rK8BmPT0rv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/>
    <p:restoredTop sz="94684"/>
  </p:normalViewPr>
  <p:slideViewPr>
    <p:cSldViewPr snapToGrid="0">
      <p:cViewPr varScale="1">
        <p:scale>
          <a:sx n="141" d="100"/>
          <a:sy n="141" d="100"/>
        </p:scale>
        <p:origin x="12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6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bf32602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bf32602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457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2"/>
          </p:nvPr>
        </p:nvSpPr>
        <p:spPr>
          <a:xfrm>
            <a:off x="4648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457199" y="1989969"/>
            <a:ext cx="4040188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3"/>
          </p:nvPr>
        </p:nvSpPr>
        <p:spPr>
          <a:xfrm>
            <a:off x="4645025" y="1397255"/>
            <a:ext cx="4041775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4"/>
          </p:nvPr>
        </p:nvSpPr>
        <p:spPr>
          <a:xfrm>
            <a:off x="4645025" y="1989969"/>
            <a:ext cx="4041775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3575050" y="679122"/>
            <a:ext cx="5111750" cy="391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457201" y="1609519"/>
            <a:ext cx="3008313" cy="29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1792288" y="717648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1792288" y="428357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10" name="Google Shape;10;p7" descr="MD-flag-background-ppt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39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7" descr="UMBC-primary-logo-CMYK-on-black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4287" y="86177"/>
            <a:ext cx="1749252" cy="40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 descr="corner-element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0"/>
          </a:srgb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DA7B-D200-2264-7507-2941B5468F58}"/>
              </a:ext>
            </a:extLst>
          </p:cNvPr>
          <p:cNvSpPr txBox="1">
            <a:spLocks/>
          </p:cNvSpPr>
          <p:nvPr/>
        </p:nvSpPr>
        <p:spPr>
          <a:xfrm>
            <a:off x="4910778" y="1833550"/>
            <a:ext cx="4319643" cy="587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kern="120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TELCO CUSTOMER CHURN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C0BD3-628A-D459-F29B-9C7768B14803}"/>
              </a:ext>
            </a:extLst>
          </p:cNvPr>
          <p:cNvSpPr txBox="1"/>
          <p:nvPr/>
        </p:nvSpPr>
        <p:spPr>
          <a:xfrm>
            <a:off x="5423647" y="2651820"/>
            <a:ext cx="307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Sravani Ravulaparthi - PN88693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Akhila Amaranayani - UD82090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EDC80-9700-C940-832B-431163B71C0D}"/>
              </a:ext>
            </a:extLst>
          </p:cNvPr>
          <p:cNvSpPr/>
          <p:nvPr/>
        </p:nvSpPr>
        <p:spPr>
          <a:xfrm>
            <a:off x="5477436" y="3943583"/>
            <a:ext cx="3024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Ozgur Ozturk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A77A2-4A1D-AB47-9CA8-03051CA2B641}"/>
              </a:ext>
            </a:extLst>
          </p:cNvPr>
          <p:cNvSpPr/>
          <p:nvPr/>
        </p:nvSpPr>
        <p:spPr>
          <a:xfrm>
            <a:off x="5423647" y="838009"/>
            <a:ext cx="621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 dirty="0"/>
              <a:t>DATA 606 Capstone in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3B361-1C84-F245-961C-4BAEB5B1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8" y="1506333"/>
            <a:ext cx="40640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E8BA-A455-F747-A69F-325A4358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851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Churn by Contract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354BA-28F0-4C45-8E84-9981D25F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589649"/>
            <a:ext cx="3906570" cy="2104165"/>
          </a:xfrm>
        </p:spPr>
        <p:txBody>
          <a:bodyPr>
            <a:normAutofit fontScale="92500" lnSpcReduction="10000"/>
          </a:bodyPr>
          <a:lstStyle/>
          <a:p>
            <a:pPr marL="285750" lvl="1" indent="-285750" fontAlgn="base">
              <a:lnSpc>
                <a:spcPct val="1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Century Gothic"/>
                <a:cs typeface="Arial"/>
              </a:rPr>
              <a:t>This plot shows the number of customers in each contract type for each value of the 'Churn' column.</a:t>
            </a:r>
          </a:p>
          <a:p>
            <a:pPr marL="285750" lvl="1" indent="-285750" fontAlgn="base">
              <a:lnSpc>
                <a:spcPct val="1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Century Gothic"/>
                <a:cs typeface="Arial"/>
              </a:rPr>
              <a:t>We can see that customers on month-to-month contracts are more likely to churn than those on longer-term contracts.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44E0E-D43D-D241-A577-AB04F548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68"/>
          <a:stretch/>
        </p:blipFill>
        <p:spPr>
          <a:xfrm>
            <a:off x="4275161" y="1281884"/>
            <a:ext cx="4548321" cy="31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4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21E-38F5-9D46-9BCB-982C5A71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Churn By Customer 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2CE6-0514-0547-B656-70D2B90D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6812" y="1539088"/>
            <a:ext cx="3299988" cy="2299581"/>
          </a:xfrm>
        </p:spPr>
        <p:txBody>
          <a:bodyPr>
            <a:normAutofit fontScale="77500" lnSpcReduction="20000"/>
          </a:bodyPr>
          <a:lstStyle/>
          <a:p>
            <a:pPr marL="285750" lvl="1" indent="-285750" fontAlgn="base">
              <a:lnSpc>
                <a:spcPct val="21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Century Gothic"/>
                <a:cs typeface="Arial"/>
              </a:rPr>
              <a:t>The senior citizen and gender doesn't have a strong relationship with churn column</a:t>
            </a:r>
          </a:p>
          <a:p>
            <a:pPr marL="0" lvl="1" indent="0" fontAlgn="base">
              <a:lnSpc>
                <a:spcPct val="21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endParaRPr lang="en-US" sz="1300" dirty="0">
              <a:solidFill>
                <a:srgbClr val="000000"/>
              </a:solidFill>
              <a:latin typeface="Century Gothic"/>
              <a:cs typeface="Arial"/>
            </a:endParaRPr>
          </a:p>
          <a:p>
            <a:pPr marL="285750" lvl="1" indent="-285750" fontAlgn="base">
              <a:lnSpc>
                <a:spcPct val="21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Century Gothic"/>
                <a:cs typeface="Arial"/>
              </a:rPr>
              <a:t> Customer's having no partner or no dependent has highly likely to churn as compared to those have partners or dependents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642CE-CE01-0647-A949-888EFD37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9" y="1431003"/>
            <a:ext cx="4887538" cy="343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8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2CAA-1B46-1044-850B-572B295C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Churn by Services Taken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C5345-BF7B-BC4A-B319-D8697E27B1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76786" y="1608083"/>
            <a:ext cx="3385912" cy="2384495"/>
          </a:xfrm>
        </p:spPr>
        <p:txBody>
          <a:bodyPr>
            <a:normAutofit fontScale="70000" lnSpcReduction="20000"/>
          </a:bodyPr>
          <a:lstStyle/>
          <a:p>
            <a:pPr marL="285750" lvl="1" indent="-285750" fontAlgn="base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entury Gothic"/>
                <a:cs typeface="Arial"/>
              </a:rPr>
              <a:t>Those customers who have taken Fibre Optics as the internet service are most likely to churn</a:t>
            </a:r>
          </a:p>
          <a:p>
            <a:pPr marL="285750" lvl="1" indent="-285750" fontAlgn="base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Century Gothic"/>
                <a:cs typeface="Arial"/>
              </a:rPr>
              <a:t>Customer's having streaming and TV services has high customer churn as compared to those doesn't have any internet services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F1865-47B7-B44A-B606-90A59A97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1" y="1346709"/>
            <a:ext cx="4991994" cy="3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6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FDBB-8F37-C341-B1CB-6F2640A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Churn By Internet Service and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0099D-21DB-5549-A51A-C622FC06AE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2835" y="3755226"/>
            <a:ext cx="8229599" cy="813312"/>
          </a:xfrm>
        </p:spPr>
        <p:txBody>
          <a:bodyPr>
            <a:normAutofit/>
          </a:bodyPr>
          <a:lstStyle/>
          <a:p>
            <a:pPr marL="533400" lvl="1" indent="0" fontAlgn="base">
              <a:lnSpc>
                <a:spcPct val="19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1100" dirty="0">
                <a:solidFill>
                  <a:srgbClr val="000000"/>
                </a:solidFill>
                <a:latin typeface="Century Gothic"/>
                <a:cs typeface="Arial"/>
                <a:sym typeface="Arial"/>
              </a:rPr>
              <a:t>Customers having Fibre optics and multiple line are high likely to churn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F7CD-AF95-1B42-A96A-61FC043E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6" y="1510748"/>
            <a:ext cx="8154924" cy="20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4057-B9D9-6192-8003-99098E47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04" y="1016234"/>
            <a:ext cx="4068417" cy="644065"/>
          </a:xfrm>
        </p:spPr>
        <p:txBody>
          <a:bodyPr>
            <a:noAutofit/>
          </a:bodyPr>
          <a:lstStyle/>
          <a:p>
            <a: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Churn Analysis Based On Tenure Of Service</a:t>
            </a:r>
            <a:b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</a:br>
            <a:endParaRPr lang="en-US" sz="16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8290C65-CAFA-4C22-9099-C440998B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8" y="1819175"/>
            <a:ext cx="3909531" cy="279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FC30B-6DAE-9CBC-D473-507C7F41DA95}"/>
              </a:ext>
            </a:extLst>
          </p:cNvPr>
          <p:cNvSpPr txBox="1"/>
          <p:nvPr/>
        </p:nvSpPr>
        <p:spPr>
          <a:xfrm>
            <a:off x="4943061" y="897993"/>
            <a:ext cx="4200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Churn Analysis Based On Payment Method And Biiling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0D60B3E-6E54-5498-112F-D9DF71D4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40" y="1904534"/>
            <a:ext cx="3532767" cy="25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5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55A5-9DEA-1A40-8D67-F715606F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Churn Rates by Payment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68D3-23E4-BF49-B3D5-941C5F407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217276"/>
            <a:ext cx="7796049" cy="60589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1000" dirty="0">
                <a:solidFill>
                  <a:srgbClr val="000000"/>
                </a:solidFill>
                <a:latin typeface="Century Gothic"/>
                <a:cs typeface="Arial"/>
              </a:rPr>
              <a:t>Customers who pay by electronic check are more likely to churn than those who pay by other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55DF7-7DE6-764D-8213-480F2DF0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3777"/>
            <a:ext cx="5953994" cy="183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2691C-B5DC-3C41-93AB-32E5356F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45" y="3326522"/>
            <a:ext cx="2409613" cy="6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8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F2CE-F65A-228C-E6EC-946F669F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4917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Churn Analysis Based On Online Security And Backup</a:t>
            </a:r>
            <a:b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</a:br>
            <a:endParaRPr lang="en-US" sz="16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CE7E05C-6519-C3E3-7182-CD6680DE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2" y="1473169"/>
            <a:ext cx="4786410" cy="2167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AF9C6-3922-754D-8033-18DF74265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" r="7136" b="2330"/>
          <a:stretch/>
        </p:blipFill>
        <p:spPr>
          <a:xfrm>
            <a:off x="5496806" y="1648982"/>
            <a:ext cx="2900855" cy="1495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ABB4FE-9B84-5941-9EA4-29710AAD23BE}"/>
              </a:ext>
            </a:extLst>
          </p:cNvPr>
          <p:cNvSpPr/>
          <p:nvPr/>
        </p:nvSpPr>
        <p:spPr>
          <a:xfrm>
            <a:off x="504496" y="4007994"/>
            <a:ext cx="81350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/>
                <a:sym typeface="Calibri"/>
              </a:rPr>
              <a:t>Customers who do not have online security or backup are more likely to churn than those who have these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/>
                <a:sym typeface="Calibri"/>
              </a:rPr>
              <a:t>Additionally, customers who have online security and backup are less likely to churn than those who have only one of these services or none at all.</a:t>
            </a:r>
          </a:p>
        </p:txBody>
      </p:sp>
    </p:spTree>
    <p:extLst>
      <p:ext uri="{BB962C8B-B14F-4D97-AF65-F5344CB8AC3E}">
        <p14:creationId xmlns:p14="http://schemas.microsoft.com/office/powerpoint/2010/main" val="242972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CE96-BC8E-2540-80FE-138D4A57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Tenure vs Total Charges by Churn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38AEF-A130-D349-87E6-DF6724CCD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6" r="1860"/>
          <a:stretch/>
        </p:blipFill>
        <p:spPr>
          <a:xfrm>
            <a:off x="457200" y="1346709"/>
            <a:ext cx="8229599" cy="2912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16924-4B13-554D-8CB0-ED02A6DEA688}"/>
              </a:ext>
            </a:extLst>
          </p:cNvPr>
          <p:cNvSpPr/>
          <p:nvPr/>
        </p:nvSpPr>
        <p:spPr>
          <a:xfrm>
            <a:off x="457199" y="4157827"/>
            <a:ext cx="8405447" cy="627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lnSpc>
                <a:spcPct val="170000"/>
              </a:lnSpc>
              <a:buSzPct val="100000"/>
            </a:pPr>
            <a:r>
              <a:rPr lang="en-US" sz="1100" dirty="0">
                <a:latin typeface="Century Gothic"/>
                <a:sym typeface="Calibri"/>
              </a:rPr>
              <a:t>The customer churn rate is decreasing with increase in tenure and total charges. Most of the customers are retained with increase in tenure.</a:t>
            </a:r>
          </a:p>
        </p:txBody>
      </p:sp>
    </p:spTree>
    <p:extLst>
      <p:ext uri="{BB962C8B-B14F-4D97-AF65-F5344CB8AC3E}">
        <p14:creationId xmlns:p14="http://schemas.microsoft.com/office/powerpoint/2010/main" val="421028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F03BA7-1B6A-064A-94E0-DE578E47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3739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31513-F600-654A-B42D-5D89465A8659}"/>
              </a:ext>
            </a:extLst>
          </p:cNvPr>
          <p:cNvSpPr txBox="1"/>
          <p:nvPr/>
        </p:nvSpPr>
        <p:spPr>
          <a:xfrm>
            <a:off x="457199" y="171759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Century Gothic"/>
              </a:rPr>
              <a:t>[1] Kimura, T. (2022). Customer churn prediction with hybrid resampling and ensemble learning. Journal of Management Information and Decision Sciences, 25(1), 1-23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Century Gothic"/>
              </a:rPr>
              <a:t>[2] Wang, Xing &amp; Nguyen, Khang &amp; Nguyen, Binh. (2020). Churn Prediction using Ensemble Learning. 56-60. 10.1145/3380688.3380710</a:t>
            </a:r>
          </a:p>
          <a:p>
            <a:pPr algn="just"/>
            <a:endParaRPr lang="en-US" sz="12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166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5bf326023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99" y="616675"/>
            <a:ext cx="7282701" cy="43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79CC-D839-354C-A236-E06B16FA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974492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TELCO CUSTOMER CHURN PREDICTION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EE03-3A2D-3546-9FEA-C814E9EA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451426"/>
            <a:ext cx="5263978" cy="3231785"/>
          </a:xfrm>
        </p:spPr>
        <p:txBody>
          <a:bodyPr>
            <a:normAutofit/>
          </a:bodyPr>
          <a:lstStyle/>
          <a:p>
            <a:pPr marL="50800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Customer Churn/Attrition occurs when consumers stop using a service or quit a company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Retaining customers is important for any business to boost revenue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Cost of acquiring a new customer is five times more than that of retaining an existing customer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Machine learning offers efficient ways to identify the root causes of churn as well as prescriptive tools for addressing it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We Identify behavioral patterns of customers who have already stopped </a:t>
            </a: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using the services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Compare the behavior of the current consumers to these patterns to find potential churners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D071D-944B-B547-9B77-1540E8F9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437" y="1739977"/>
            <a:ext cx="2752284" cy="22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B2AC-5083-A546-8CAF-1EE491DE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9391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9AD5D-0DB4-B546-83E7-C192543B5235}"/>
              </a:ext>
            </a:extLst>
          </p:cNvPr>
          <p:cNvSpPr txBox="1"/>
          <p:nvPr/>
        </p:nvSpPr>
        <p:spPr>
          <a:xfrm>
            <a:off x="457200" y="1873456"/>
            <a:ext cx="6512011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dirty="0">
                <a:latin typeface="Century Gothic"/>
              </a:rPr>
              <a:t>Open-source IBM Dataset used in telecommunications sector to track customer turnover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dirty="0">
                <a:latin typeface="Century Gothic"/>
              </a:rPr>
              <a:t>It was initially published in the IBM Community and now available on Kaggle website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Century Gothic" panose="020B0502020202020204" pitchFamily="34" charset="0"/>
              </a:rPr>
              <a:t>        </a:t>
            </a:r>
            <a:r>
              <a:rPr lang="en-US" sz="1100" b="1" dirty="0">
                <a:latin typeface="Century Gothic" panose="020B0502020202020204" pitchFamily="34" charset="0"/>
              </a:rPr>
              <a:t>source</a:t>
            </a:r>
            <a:r>
              <a:rPr lang="en-US" sz="1100" dirty="0">
                <a:latin typeface="Century Gothic" panose="020B0502020202020204" pitchFamily="34" charset="0"/>
              </a:rPr>
              <a:t>:  </a:t>
            </a:r>
            <a:r>
              <a:rPr lang="en-US" sz="1100" dirty="0">
                <a:latin typeface="Century Gothic" panose="020B0502020202020204" pitchFamily="34" charset="0"/>
                <a:hlinkClick r:id="rId2"/>
              </a:rPr>
              <a:t>https://www.kaggle.com/datasets/blastchar/telco-customer-churn</a:t>
            </a:r>
            <a:endParaRPr lang="en-US" sz="1100" dirty="0"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dirty="0">
                <a:latin typeface="Century Gothic" panose="020B0502020202020204" pitchFamily="34" charset="0"/>
              </a:rPr>
              <a:t>The dataset contains 7,043 customers and 21 variables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100" dirty="0">
                <a:latin typeface="Century Gothic"/>
              </a:rPr>
              <a:t>It includes data on each customer’s demography, the environments of internet connection and related support, contract terms, billing and payment methods, and the amount charged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202123-7766-B440-BB29-D48421BB1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3" t="25349" r="23448" b="25543"/>
          <a:stretch/>
        </p:blipFill>
        <p:spPr>
          <a:xfrm>
            <a:off x="7191520" y="2075935"/>
            <a:ext cx="1396426" cy="121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9963F-2249-AA4C-A346-3028E2EB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574" y="3062143"/>
            <a:ext cx="1375226" cy="6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4F80-C3BD-D04C-9BB4-905E932F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3739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VARIABLES IN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958B81-F03B-A34D-A58A-EAEF63D34538}"/>
              </a:ext>
            </a:extLst>
          </p:cNvPr>
          <p:cNvSpPr/>
          <p:nvPr/>
        </p:nvSpPr>
        <p:spPr>
          <a:xfrm>
            <a:off x="457198" y="1718344"/>
            <a:ext cx="822960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entury Gothic"/>
              </a:rPr>
              <a:t>The data set includes information about:</a:t>
            </a:r>
          </a:p>
          <a:p>
            <a:pPr marL="285750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1" dirty="0">
                <a:solidFill>
                  <a:schemeClr val="tx1"/>
                </a:solidFill>
                <a:latin typeface="Century Gothic"/>
              </a:rPr>
              <a:t>Target Variable </a:t>
            </a:r>
            <a:r>
              <a:rPr lang="en-US" sz="1200" dirty="0">
                <a:latin typeface="Century Gothic"/>
              </a:rPr>
              <a:t>– ‘Churn’, Customers who left within the last month</a:t>
            </a:r>
          </a:p>
          <a:p>
            <a:pPr marL="285750" indent="-285750" algn="just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b="1" dirty="0">
                <a:solidFill>
                  <a:schemeClr val="tx1"/>
                </a:solidFill>
                <a:latin typeface="Century Gothic"/>
              </a:rPr>
              <a:t>Other Variables include,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/>
              </a:rPr>
              <a:t>Services that each customer has signed up for – phone, multiple lines, internet, online security, online backup, device protection, tech support, and streaming TV and movies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/>
              </a:rPr>
              <a:t>Customer account information – how long they’ve been a customer, contract, payment method, paperless billing, monthly charges, and total charges</a:t>
            </a:r>
          </a:p>
          <a:p>
            <a:pPr marL="171450" lvl="1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/>
              </a:rPr>
              <a:t>Demographic info about customers – gender, age range, and if they have partners and dependents</a:t>
            </a:r>
          </a:p>
          <a:p>
            <a:pPr algn="just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EFE70-52FC-B646-9ED4-1B58DEFE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42" y="953739"/>
            <a:ext cx="2499758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9067F3-7A99-A044-9227-E9A87F1E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8" y="574981"/>
            <a:ext cx="6205492" cy="44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9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69F2-878F-FE41-823C-0401B731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2532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4602-506A-BD4B-8714-04D42F6F0B34}"/>
              </a:ext>
            </a:extLst>
          </p:cNvPr>
          <p:cNvSpPr txBox="1"/>
          <p:nvPr/>
        </p:nvSpPr>
        <p:spPr>
          <a:xfrm>
            <a:off x="561316" y="1556597"/>
            <a:ext cx="7920532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000" dirty="0">
                <a:latin typeface="Century Gothic"/>
              </a:rPr>
              <a:t>Most popularly used algorithms in prior studies from 2002 to 2013 were traditional ones such as Logistic Regression, Decision Tree, and Artificial Neural Network</a:t>
            </a:r>
          </a:p>
          <a:p>
            <a:pPr marL="285750" lvl="1" indent="-285750" algn="just" fontAlgn="base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000" dirty="0">
                <a:latin typeface="Century Gothic"/>
              </a:rPr>
              <a:t>Eria and Marikannan (2018) reviewed more recent articles published from 2014 to 2017. Their review showed that traditional machine learning algorithms were still dominant in this period</a:t>
            </a:r>
          </a:p>
          <a:p>
            <a:pPr marL="285750" lvl="1" indent="-285750" algn="just" fontAlgn="base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000" dirty="0">
                <a:latin typeface="Century Gothic"/>
              </a:rPr>
              <a:t>Most frequently used classification algorithms in this period were SVM (Support Vector Machine) and Neural Network, followed by Decision Tree, Naïve Bayes,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000" dirty="0">
                <a:latin typeface="Century Gothic"/>
              </a:rPr>
              <a:t>In the analysis of Lee et al. (2017), Neural Network achieved the highest accuracy, followed by Decision Tree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000" dirty="0">
                <a:latin typeface="Century Gothic"/>
              </a:rPr>
              <a:t>Bharadwaj et al. (2018) showed that Neural Network achieved higher accuracy than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6392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1923-90AB-0249-BD63-A9745A49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37623"/>
            <a:ext cx="8229600" cy="64406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Data Analysis by Churn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B0881-14F8-5042-A9F6-F03FC8384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316" y="1757869"/>
            <a:ext cx="4141959" cy="1095469"/>
          </a:xfrm>
        </p:spPr>
        <p:txBody>
          <a:bodyPr>
            <a:noAutofit/>
          </a:bodyPr>
          <a:lstStyle/>
          <a:p>
            <a:pPr marL="285750" lvl="1" indent="-285750" fontAlgn="base">
              <a:lnSpc>
                <a:spcPct val="18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entury Gothic"/>
                <a:cs typeface="Arial"/>
              </a:rPr>
              <a:t>The pie chart shows that the dataset is slightly imbalanced.</a:t>
            </a:r>
          </a:p>
          <a:p>
            <a:pPr marL="285750" lvl="1" indent="-285750" fontAlgn="base">
              <a:lnSpc>
                <a:spcPct val="18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entury Gothic"/>
                <a:cs typeface="Arial"/>
              </a:rPr>
              <a:t>27% of the data belongs to churn class</a:t>
            </a:r>
          </a:p>
          <a:p>
            <a:pPr marL="285750" lvl="1" indent="-285750" fontAlgn="base">
              <a:lnSpc>
                <a:spcPct val="18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entury Gothic"/>
                <a:cs typeface="Arial"/>
              </a:rPr>
              <a:t>73% of the data belongs to the customers who didn’t churn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5B571-2C01-1241-A7E6-B1C03DAC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90" y="1249360"/>
            <a:ext cx="3689035" cy="35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6331-7920-5DE6-6356-037DAE33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0885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Correlation Analysis</a:t>
            </a:r>
            <a:br>
              <a:rPr lang="en-U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</a:br>
            <a:endParaRPr lang="en-US" sz="20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7247F6F-74CB-B3ED-906C-0556AE71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78" y="1464950"/>
            <a:ext cx="5180014" cy="35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A4BD-7656-F843-AE22-0E7E2172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/>
              </a:rPr>
              <a:t>Box Plot Analysis Of Monthly, And Total Charges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EED01-545D-FE4B-B2EA-0E6E1513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753135"/>
            <a:ext cx="8229600" cy="871686"/>
          </a:xfrm>
        </p:spPr>
        <p:txBody>
          <a:bodyPr>
            <a:normAutofit/>
          </a:bodyPr>
          <a:lstStyle/>
          <a:p>
            <a:pPr marL="285750" lvl="1" indent="-285750" fontAlgn="base">
              <a:lnSpc>
                <a:spcPct val="17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entury Gothic"/>
                <a:cs typeface="Arial"/>
                <a:sym typeface="Arial"/>
              </a:rPr>
              <a:t>This plot shows the distribution of monthly charges for customers who churned and those who did not</a:t>
            </a:r>
          </a:p>
          <a:p>
            <a:pPr marL="285750" lvl="1" indent="-285750" fontAlgn="base">
              <a:lnSpc>
                <a:spcPct val="17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entury Gothic"/>
                <a:cs typeface="Arial"/>
                <a:sym typeface="Arial"/>
              </a:rPr>
              <a:t>We can see that customers who churned tend to have higher monthly charges, and have low total charges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0AE4E-E353-4248-88BF-1B7042DD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5" y="1346709"/>
            <a:ext cx="6991432" cy="24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760</Words>
  <Application>Microsoft Macintosh PowerPoint</Application>
  <PresentationFormat>On-screen Show (16:9)</PresentationFormat>
  <Paragraphs>67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Office Theme</vt:lpstr>
      <vt:lpstr>PowerPoint Presentation</vt:lpstr>
      <vt:lpstr>TELCO CUSTOMER CHURN PREDICTION </vt:lpstr>
      <vt:lpstr>DATASET</vt:lpstr>
      <vt:lpstr>VARIABLES IN DATASET</vt:lpstr>
      <vt:lpstr>PowerPoint Presentation</vt:lpstr>
      <vt:lpstr>Literature Review</vt:lpstr>
      <vt:lpstr>Data Analysis by Churn</vt:lpstr>
      <vt:lpstr>Correlation Analysis </vt:lpstr>
      <vt:lpstr>Box Plot Analysis Of Monthly, And Total Charges</vt:lpstr>
      <vt:lpstr>Churn by Contract Type</vt:lpstr>
      <vt:lpstr>Churn By Customer Demographics</vt:lpstr>
      <vt:lpstr>Churn by Services Taken </vt:lpstr>
      <vt:lpstr>Churn By Internet Service and Lines</vt:lpstr>
      <vt:lpstr>Churn Analysis Based On Tenure Of Service </vt:lpstr>
      <vt:lpstr>Churn Rates by Payment Method</vt:lpstr>
      <vt:lpstr>Churn Analysis Based On Online Security And Backup </vt:lpstr>
      <vt:lpstr>Tenure vs Total Charges by Churn Status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Harshini Akkapally</cp:lastModifiedBy>
  <cp:revision>39</cp:revision>
  <dcterms:created xsi:type="dcterms:W3CDTF">2019-02-27T15:38:32Z</dcterms:created>
  <dcterms:modified xsi:type="dcterms:W3CDTF">2023-03-08T19:47:13Z</dcterms:modified>
</cp:coreProperties>
</file>